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JetBrains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GoogleSlidesCustomDataVersion2">
      <go:slidesCustomData xmlns:go="http://customooxmlschemas.google.com/" r:id="rId48" roundtripDataSignature="AMtx7mhJ8yDhvKXF8zszdDCkM14fsVVl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JetBrainsMono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JetBrainsMono-italic.fntdata"/><Relationship Id="rId23" Type="http://schemas.openxmlformats.org/officeDocument/2006/relationships/slide" Target="slides/slide17.xml"/><Relationship Id="rId45" Type="http://schemas.openxmlformats.org/officeDocument/2006/relationships/font" Target="fonts/JetBrains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JetBrainsMon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118f44268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118f442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a118f44268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118f44268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118f4426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a118f44268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118f44268_0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118f4426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a118f44268_0_2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add609e0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fadd609e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fadd609e07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118f44268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118f4426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a118f44268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118f44268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118f442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a118f44268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118f44268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118f4426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a118f44268_0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118f44268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118f4426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a118f44268_0_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118f44268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118f4426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a118f44268_0_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118f44268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118f4426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a118f44268_0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118f4426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118f44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a118f4426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118f44268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118f4426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a118f44268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118f44268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118f4426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a118f44268_0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118f44268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a118f4426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a118f44268_0_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118f44268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118f4426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a118f44268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118f44268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118f4426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a118f44268_0_1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118f44268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118f4426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a118f44268_0_1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118f44268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118f4426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a118f44268_0_1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118f44268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118f4426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a118f44268_0_1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118f44268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118f4426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a118f44268_0_1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118f44268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118f4426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a118f44268_0_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118f44268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118f4426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a118f44268_0_2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118f44268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118f4426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a118f44268_0_1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118f44268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118f4426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a118f44268_0_2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118f44268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118f4426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a118f44268_0_2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118f44268_0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118f4426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a118f44268_0_2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118f44268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a118f44268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a118f44268_0_2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118f44268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118f4426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a118f44268_0_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118f44268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118f4426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a118f44268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118f44268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118f442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a118f44268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118f44268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118f4426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a118f44268_0_2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118f44268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118f4426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a118f44268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118f44268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118f4426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a118f44268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118f44268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118f4426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a118f44268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1"/>
          <p:cNvSpPr txBox="1"/>
          <p:nvPr>
            <p:ph idx="1" type="subTitle"/>
          </p:nvPr>
        </p:nvSpPr>
        <p:spPr>
          <a:xfrm>
            <a:off x="1371600" y="4599335"/>
            <a:ext cx="64008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51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51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51"/>
          <p:cNvSpPr txBox="1"/>
          <p:nvPr>
            <p:ph type="title"/>
          </p:nvPr>
        </p:nvSpPr>
        <p:spPr>
          <a:xfrm>
            <a:off x="1371600" y="2926326"/>
            <a:ext cx="6400800" cy="7057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1"/>
          <p:cNvSpPr txBox="1"/>
          <p:nvPr>
            <p:ph idx="2" type="body"/>
          </p:nvPr>
        </p:nvSpPr>
        <p:spPr>
          <a:xfrm>
            <a:off x="1371600" y="3637205"/>
            <a:ext cx="6400800" cy="462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1"/>
          <p:cNvSpPr txBox="1"/>
          <p:nvPr>
            <p:ph idx="1" type="body"/>
          </p:nvPr>
        </p:nvSpPr>
        <p:spPr>
          <a:xfrm>
            <a:off x="457199" y="1759937"/>
            <a:ext cx="5018388" cy="2943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1" name="Google Shape;51;p61"/>
          <p:cNvSpPr/>
          <p:nvPr>
            <p:ph idx="2" type="pic"/>
          </p:nvPr>
        </p:nvSpPr>
        <p:spPr>
          <a:xfrm>
            <a:off x="5659438" y="1759744"/>
            <a:ext cx="3027362" cy="1414463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61"/>
          <p:cNvSpPr/>
          <p:nvPr>
            <p:ph idx="3" type="pic"/>
          </p:nvPr>
        </p:nvSpPr>
        <p:spPr>
          <a:xfrm>
            <a:off x="5659438" y="3288506"/>
            <a:ext cx="3027362" cy="1414463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61"/>
          <p:cNvSpPr txBox="1"/>
          <p:nvPr>
            <p:ph type="title"/>
          </p:nvPr>
        </p:nvSpPr>
        <p:spPr>
          <a:xfrm>
            <a:off x="457200" y="927498"/>
            <a:ext cx="8229600" cy="620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1"/>
          <p:cNvSpPr txBox="1"/>
          <p:nvPr>
            <p:ph idx="11" type="ftr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2"/>
          <p:cNvSpPr txBox="1"/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2"/>
          <p:cNvSpPr/>
          <p:nvPr>
            <p:ph idx="2" type="pic"/>
          </p:nvPr>
        </p:nvSpPr>
        <p:spPr>
          <a:xfrm>
            <a:off x="457201" y="1759744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58" name="Google Shape;58;p62"/>
          <p:cNvSpPr/>
          <p:nvPr>
            <p:ph idx="3" type="pic"/>
          </p:nvPr>
        </p:nvSpPr>
        <p:spPr>
          <a:xfrm>
            <a:off x="3276149" y="1759744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59" name="Google Shape;59;p62"/>
          <p:cNvSpPr/>
          <p:nvPr>
            <p:ph idx="4" type="pic"/>
          </p:nvPr>
        </p:nvSpPr>
        <p:spPr>
          <a:xfrm>
            <a:off x="6097917" y="1759744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60" name="Google Shape;60;p62"/>
          <p:cNvSpPr/>
          <p:nvPr>
            <p:ph idx="5" type="pic"/>
          </p:nvPr>
        </p:nvSpPr>
        <p:spPr>
          <a:xfrm>
            <a:off x="457201" y="3324086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61" name="Google Shape;61;p62"/>
          <p:cNvSpPr/>
          <p:nvPr>
            <p:ph idx="6" type="pic"/>
          </p:nvPr>
        </p:nvSpPr>
        <p:spPr>
          <a:xfrm>
            <a:off x="3276149" y="3324086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62" name="Google Shape;62;p62"/>
          <p:cNvSpPr/>
          <p:nvPr>
            <p:ph idx="7" type="pic"/>
          </p:nvPr>
        </p:nvSpPr>
        <p:spPr>
          <a:xfrm>
            <a:off x="6097917" y="3324086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63" name="Google Shape;63;p62"/>
          <p:cNvSpPr txBox="1"/>
          <p:nvPr>
            <p:ph idx="1" type="body"/>
          </p:nvPr>
        </p:nvSpPr>
        <p:spPr>
          <a:xfrm>
            <a:off x="457201" y="289917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2"/>
          <p:cNvSpPr txBox="1"/>
          <p:nvPr>
            <p:ph idx="8" type="body"/>
          </p:nvPr>
        </p:nvSpPr>
        <p:spPr>
          <a:xfrm>
            <a:off x="3275819" y="289917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62"/>
          <p:cNvSpPr txBox="1"/>
          <p:nvPr>
            <p:ph idx="9" type="body"/>
          </p:nvPr>
        </p:nvSpPr>
        <p:spPr>
          <a:xfrm>
            <a:off x="6085706" y="289917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62"/>
          <p:cNvSpPr txBox="1"/>
          <p:nvPr>
            <p:ph idx="13" type="body"/>
          </p:nvPr>
        </p:nvSpPr>
        <p:spPr>
          <a:xfrm>
            <a:off x="457201" y="447276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62"/>
          <p:cNvSpPr txBox="1"/>
          <p:nvPr>
            <p:ph idx="14" type="body"/>
          </p:nvPr>
        </p:nvSpPr>
        <p:spPr>
          <a:xfrm>
            <a:off x="3275819" y="447276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62"/>
          <p:cNvSpPr txBox="1"/>
          <p:nvPr>
            <p:ph idx="15" type="body"/>
          </p:nvPr>
        </p:nvSpPr>
        <p:spPr>
          <a:xfrm>
            <a:off x="6085706" y="447276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62"/>
          <p:cNvSpPr txBox="1"/>
          <p:nvPr>
            <p:ph idx="11" type="ftr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2"/>
          <p:cNvSpPr txBox="1"/>
          <p:nvPr>
            <p:ph type="title"/>
          </p:nvPr>
        </p:nvSpPr>
        <p:spPr>
          <a:xfrm>
            <a:off x="-1" y="0"/>
            <a:ext cx="8674443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" type="body"/>
          </p:nvPr>
        </p:nvSpPr>
        <p:spPr>
          <a:xfrm>
            <a:off x="457200" y="926757"/>
            <a:ext cx="8217242" cy="3667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7"/>
          <p:cNvSpPr txBox="1"/>
          <p:nvPr>
            <p:ph type="title"/>
          </p:nvPr>
        </p:nvSpPr>
        <p:spPr>
          <a:xfrm>
            <a:off x="457200" y="2010279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7"/>
          <p:cNvSpPr txBox="1"/>
          <p:nvPr>
            <p:ph idx="1" type="body"/>
          </p:nvPr>
        </p:nvSpPr>
        <p:spPr>
          <a:xfrm>
            <a:off x="457200" y="2787704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indent="-228600" lvl="1" marL="9144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8"/>
          <p:cNvSpPr txBox="1"/>
          <p:nvPr>
            <p:ph idx="1" type="subTitle"/>
          </p:nvPr>
        </p:nvSpPr>
        <p:spPr>
          <a:xfrm>
            <a:off x="1371600" y="4599335"/>
            <a:ext cx="64008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8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8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9"/>
          <p:cNvSpPr txBox="1"/>
          <p:nvPr>
            <p:ph type="title"/>
          </p:nvPr>
        </p:nvSpPr>
        <p:spPr>
          <a:xfrm>
            <a:off x="764693" y="997421"/>
            <a:ext cx="5965438" cy="14889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9"/>
          <p:cNvSpPr txBox="1"/>
          <p:nvPr>
            <p:ph idx="1" type="body"/>
          </p:nvPr>
        </p:nvSpPr>
        <p:spPr>
          <a:xfrm>
            <a:off x="765697" y="2571750"/>
            <a:ext cx="5965825" cy="1652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0"/>
          <p:cNvSpPr txBox="1"/>
          <p:nvPr>
            <p:ph type="title"/>
          </p:nvPr>
        </p:nvSpPr>
        <p:spPr>
          <a:xfrm>
            <a:off x="743140" y="927382"/>
            <a:ext cx="2713244" cy="1644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4"/>
          <p:cNvSpPr txBox="1"/>
          <p:nvPr>
            <p:ph type="title"/>
          </p:nvPr>
        </p:nvSpPr>
        <p:spPr>
          <a:xfrm>
            <a:off x="-1" y="0"/>
            <a:ext cx="8674443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4"/>
          <p:cNvSpPr txBox="1"/>
          <p:nvPr>
            <p:ph idx="1" type="body"/>
          </p:nvPr>
        </p:nvSpPr>
        <p:spPr>
          <a:xfrm>
            <a:off x="457200" y="926757"/>
            <a:ext cx="8217242" cy="3667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5"/>
          <p:cNvSpPr txBox="1"/>
          <p:nvPr>
            <p:ph type="title"/>
          </p:nvPr>
        </p:nvSpPr>
        <p:spPr>
          <a:xfrm>
            <a:off x="-1" y="0"/>
            <a:ext cx="8674443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5"/>
          <p:cNvSpPr txBox="1"/>
          <p:nvPr>
            <p:ph idx="1" type="body"/>
          </p:nvPr>
        </p:nvSpPr>
        <p:spPr>
          <a:xfrm>
            <a:off x="463378" y="932934"/>
            <a:ext cx="4038600" cy="3674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55"/>
          <p:cNvSpPr txBox="1"/>
          <p:nvPr>
            <p:ph idx="2" type="body"/>
          </p:nvPr>
        </p:nvSpPr>
        <p:spPr>
          <a:xfrm>
            <a:off x="4633795" y="932934"/>
            <a:ext cx="4038600" cy="3674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kfql">
  <p:cSld name="1_Ckfql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6"/>
          <p:cNvSpPr txBox="1"/>
          <p:nvPr>
            <p:ph type="title"/>
          </p:nvPr>
        </p:nvSpPr>
        <p:spPr>
          <a:xfrm>
            <a:off x="0" y="625"/>
            <a:ext cx="8668264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6"/>
          <p:cNvSpPr txBox="1"/>
          <p:nvPr>
            <p:ph idx="1" type="body"/>
          </p:nvPr>
        </p:nvSpPr>
        <p:spPr>
          <a:xfrm>
            <a:off x="457200" y="1395047"/>
            <a:ext cx="8229600" cy="35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48" name="Google Shape;48;p56"/>
          <p:cNvSpPr txBox="1"/>
          <p:nvPr>
            <p:ph idx="11" type="ftr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0" y="625"/>
            <a:ext cx="8668264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3"/>
          <p:cNvSpPr txBox="1"/>
          <p:nvPr>
            <p:ph idx="1" type="body"/>
          </p:nvPr>
        </p:nvSpPr>
        <p:spPr>
          <a:xfrm>
            <a:off x="457200" y="908222"/>
            <a:ext cx="8211064" cy="3686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gymlibrary.dev/index.html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pinningup.openai.com/en/latest/spinningup/rl_intro.html" TargetMode="External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rail.eecs.berkeley.edu/deeprlcourse/" TargetMode="External"/><Relationship Id="rId4" Type="http://schemas.openxmlformats.org/officeDocument/2006/relationships/hyperlink" Target="https://spinningup.openai.com/en/latest/spinningup/rl_intro.html" TargetMode="External"/><Relationship Id="rId5" Type="http://schemas.openxmlformats.org/officeDocument/2006/relationships/hyperlink" Target="https://arxiv.org/pdf/2201.09746" TargetMode="External"/><Relationship Id="rId6" Type="http://schemas.openxmlformats.org/officeDocument/2006/relationships/hyperlink" Target="https://rail.eecs.berkeley.edu/deeprlcourse/deeprlcourse/static/slides/lec-3.pdf" TargetMode="External"/><Relationship Id="rId7" Type="http://schemas.openxmlformats.org/officeDocument/2006/relationships/hyperlink" Target="https://www.cs.toronto.edu/~rgrosse/courses/csc421_2019/slides/lec21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514350" y="2286335"/>
            <a:ext cx="8115300" cy="7057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4000"/>
              <a:t>RL </a:t>
            </a:r>
            <a:r>
              <a:rPr lang="en-US" sz="4000"/>
              <a:t>Lecture 1:</a:t>
            </a:r>
            <a:br>
              <a:rPr lang="en-US" sz="4000"/>
            </a:br>
            <a:r>
              <a:rPr lang="en-US" sz="4000"/>
              <a:t>Introduction to Reinforcement learning</a:t>
            </a:r>
            <a:endParaRPr/>
          </a:p>
        </p:txBody>
      </p:sp>
      <p:sp>
        <p:nvSpPr>
          <p:cNvPr id="76" name="Google Shape;76;p3"/>
          <p:cNvSpPr txBox="1"/>
          <p:nvPr>
            <p:ph idx="2" type="body"/>
          </p:nvPr>
        </p:nvSpPr>
        <p:spPr>
          <a:xfrm>
            <a:off x="1371600" y="3082067"/>
            <a:ext cx="6400800" cy="702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/>
              <a:t>Michael Melnik</a:t>
            </a:r>
            <a:endParaRPr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/>
              <a:t>mihail.melnik.ifmo@gmail.com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118f44268_0_76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Markov Reward Process example</a:t>
            </a:r>
            <a:endParaRPr/>
          </a:p>
        </p:txBody>
      </p:sp>
      <p:pic>
        <p:nvPicPr>
          <p:cNvPr id="138" name="Google Shape;138;g2a118f44268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188" y="723175"/>
            <a:ext cx="4490126" cy="392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118f44268_0_37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RL loop</a:t>
            </a:r>
            <a:endParaRPr/>
          </a:p>
        </p:txBody>
      </p:sp>
      <p:sp>
        <p:nvSpPr>
          <p:cNvPr id="145" name="Google Shape;145;g2a118f44268_0_37"/>
          <p:cNvSpPr txBox="1"/>
          <p:nvPr>
            <p:ph idx="1" type="body"/>
          </p:nvPr>
        </p:nvSpPr>
        <p:spPr>
          <a:xfrm>
            <a:off x="457200" y="926750"/>
            <a:ext cx="21624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Loop</a:t>
            </a:r>
            <a:endParaRPr/>
          </a:p>
        </p:txBody>
      </p:sp>
      <p:pic>
        <p:nvPicPr>
          <p:cNvPr id="146" name="Google Shape;146;g2a118f44268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075" y="1245313"/>
            <a:ext cx="6007576" cy="31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a118f44268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075" y="4328925"/>
            <a:ext cx="6742424" cy="4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118f44268_0_264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Gym</a:t>
            </a:r>
            <a:endParaRPr/>
          </a:p>
        </p:txBody>
      </p:sp>
      <p:sp>
        <p:nvSpPr>
          <p:cNvPr id="154" name="Google Shape;154;g2a118f44268_0_264"/>
          <p:cNvSpPr txBox="1"/>
          <p:nvPr>
            <p:ph idx="1" type="body"/>
          </p:nvPr>
        </p:nvSpPr>
        <p:spPr>
          <a:xfrm>
            <a:off x="457200" y="926757"/>
            <a:ext cx="8217300" cy="3667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Gym.Env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Interface: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F3505C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def </a:t>
            </a:r>
            <a:r>
              <a:rPr lang="en-US" sz="1900">
                <a:solidFill>
                  <a:srgbClr val="00F0FF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reset</a:t>
            </a: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</a:t>
            </a:r>
            <a:endParaRPr sz="19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# returns obs</a:t>
            </a:r>
            <a:endParaRPr sz="19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3505C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def </a:t>
            </a:r>
            <a:r>
              <a:rPr lang="en-US" sz="1900">
                <a:solidFill>
                  <a:srgbClr val="00F0FF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step</a:t>
            </a: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(action: ActType)</a:t>
            </a:r>
            <a:endParaRPr sz="19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# returns (obs, reward, done, info)</a:t>
            </a:r>
            <a:endParaRPr sz="19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Optional: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3505C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def </a:t>
            </a:r>
            <a:r>
              <a:rPr lang="en-US" sz="1900">
                <a:solidFill>
                  <a:srgbClr val="00F0FF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render</a:t>
            </a: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(mode=</a:t>
            </a:r>
            <a:r>
              <a:rPr lang="en-US" sz="1900">
                <a:solidFill>
                  <a:srgbClr val="EEDB85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"human"</a:t>
            </a: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endParaRPr sz="19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add609e07_1_0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Gymnasium (actual)</a:t>
            </a:r>
            <a:endParaRPr/>
          </a:p>
        </p:txBody>
      </p:sp>
      <p:sp>
        <p:nvSpPr>
          <p:cNvPr id="161" name="Google Shape;161;g2fadd609e07_1_0"/>
          <p:cNvSpPr txBox="1"/>
          <p:nvPr>
            <p:ph idx="1" type="body"/>
          </p:nvPr>
        </p:nvSpPr>
        <p:spPr>
          <a:xfrm>
            <a:off x="457200" y="926757"/>
            <a:ext cx="8217300" cy="3667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Gymnasium.Env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Interface: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F3505C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def </a:t>
            </a:r>
            <a:r>
              <a:rPr lang="en-US" sz="1900">
                <a:solidFill>
                  <a:srgbClr val="00F0FF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reset</a:t>
            </a: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</a:t>
            </a:r>
            <a:endParaRPr sz="19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# returns (obs, </a:t>
            </a:r>
            <a:r>
              <a:rPr lang="en-US" sz="1900">
                <a:solidFill>
                  <a:schemeClr val="accent1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info</a:t>
            </a: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endParaRPr sz="19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3505C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def </a:t>
            </a:r>
            <a:r>
              <a:rPr lang="en-US" sz="1900">
                <a:solidFill>
                  <a:srgbClr val="00F0FF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step</a:t>
            </a: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(action: ActType)</a:t>
            </a:r>
            <a:endParaRPr sz="19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# returns (obs, reward, done, </a:t>
            </a:r>
            <a:r>
              <a:rPr lang="en-US" sz="1900">
                <a:solidFill>
                  <a:schemeClr val="accent1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trunc</a:t>
            </a: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 info)</a:t>
            </a:r>
            <a:endParaRPr sz="19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Optional: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3505C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def </a:t>
            </a:r>
            <a:r>
              <a:rPr lang="en-US" sz="1900">
                <a:solidFill>
                  <a:srgbClr val="00F0FF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render</a:t>
            </a: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(mode=</a:t>
            </a:r>
            <a:r>
              <a:rPr lang="en-US" sz="1900">
                <a:solidFill>
                  <a:srgbClr val="EEDB85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"human"</a:t>
            </a:r>
            <a:r>
              <a:rPr lang="en-US" sz="1900">
                <a:solidFill>
                  <a:srgbClr val="CACACA"/>
                </a:solidFill>
                <a:highlight>
                  <a:srgbClr val="212121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endParaRPr sz="19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ACACA"/>
              </a:solidFill>
              <a:highlight>
                <a:srgbClr val="212121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118f44268_0_23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</a:t>
            </a:r>
            <a:endParaRPr/>
          </a:p>
        </p:txBody>
      </p:sp>
      <p:sp>
        <p:nvSpPr>
          <p:cNvPr id="168" name="Google Shape;168;g2a118f44268_0_23"/>
          <p:cNvSpPr txBox="1"/>
          <p:nvPr>
            <p:ph idx="1" type="body"/>
          </p:nvPr>
        </p:nvSpPr>
        <p:spPr>
          <a:xfrm>
            <a:off x="457200" y="926757"/>
            <a:ext cx="82173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Gym - main API for RL environments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/>
              <a:t>h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ttps://www.gymlibrary.dev/index.html</a:t>
            </a:r>
            <a:endParaRPr sz="1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Robotics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Language models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Physics simulations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Logistics</a:t>
            </a:r>
            <a:br>
              <a:rPr lang="en-US"/>
            </a:br>
            <a:r>
              <a:rPr lang="en-US"/>
              <a:t>…</a:t>
            </a:r>
            <a:endParaRPr/>
          </a:p>
        </p:txBody>
      </p:sp>
      <p:pic>
        <p:nvPicPr>
          <p:cNvPr id="169" name="Google Shape;169;g2a118f44268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3913" y="3573225"/>
            <a:ext cx="2199787" cy="13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a118f44268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0942" y="3454788"/>
            <a:ext cx="1230933" cy="1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a118f44268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1925" y="1569075"/>
            <a:ext cx="1561775" cy="14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a118f44268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9063" y="3872772"/>
            <a:ext cx="1796375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a118f44268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2349" y="3323549"/>
            <a:ext cx="1632275" cy="10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a118f44268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7446" y="1522718"/>
            <a:ext cx="2333191" cy="15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118f44268_0_17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loop</a:t>
            </a:r>
            <a:endParaRPr/>
          </a:p>
        </p:txBody>
      </p:sp>
      <p:sp>
        <p:nvSpPr>
          <p:cNvPr id="181" name="Google Shape;181;g2a118f44268_0_17"/>
          <p:cNvSpPr txBox="1"/>
          <p:nvPr>
            <p:ph idx="1" type="body"/>
          </p:nvPr>
        </p:nvSpPr>
        <p:spPr>
          <a:xfrm>
            <a:off x="457200" y="926757"/>
            <a:ext cx="82173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Iteration over episodes: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	state = env.reset()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	score = 0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	Iterate over steps:</a:t>
            </a:r>
            <a:br>
              <a:rPr lang="en-US"/>
            </a:br>
            <a:r>
              <a:rPr lang="en-US"/>
              <a:t>		action = agent(state)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		next_state, reward, done = env.step(action)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		score += reward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		if done -&gt; break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		agent.learn()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118f44268_0_92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</a:t>
            </a:r>
            <a:endParaRPr/>
          </a:p>
        </p:txBody>
      </p:sp>
      <p:sp>
        <p:nvSpPr>
          <p:cNvPr id="188" name="Google Shape;188;g2a118f44268_0_92"/>
          <p:cNvSpPr txBox="1"/>
          <p:nvPr>
            <p:ph idx="1" type="body"/>
          </p:nvPr>
        </p:nvSpPr>
        <p:spPr>
          <a:xfrm>
            <a:off x="457200" y="926757"/>
            <a:ext cx="82173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2a118f44268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529"/>
            <a:ext cx="9144000" cy="381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118f44268_0_99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 function</a:t>
            </a:r>
            <a:endParaRPr/>
          </a:p>
        </p:txBody>
      </p:sp>
      <p:pic>
        <p:nvPicPr>
          <p:cNvPr id="196" name="Google Shape;196;g2a118f44268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2400"/>
            <a:ext cx="9143999" cy="23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118f44268_0_107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 function</a:t>
            </a:r>
            <a:endParaRPr/>
          </a:p>
        </p:txBody>
      </p:sp>
      <p:pic>
        <p:nvPicPr>
          <p:cNvPr id="203" name="Google Shape;203;g2a118f44268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2800"/>
            <a:ext cx="8479866" cy="4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118f44268_0_114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Policy</a:t>
            </a:r>
            <a:endParaRPr/>
          </a:p>
        </p:txBody>
      </p:sp>
      <p:pic>
        <p:nvPicPr>
          <p:cNvPr id="210" name="Google Shape;210;g2a118f44268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4750"/>
            <a:ext cx="8839199" cy="303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118f44268_0_0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</a:t>
            </a:r>
            <a:endParaRPr/>
          </a:p>
        </p:txBody>
      </p:sp>
      <p:sp>
        <p:nvSpPr>
          <p:cNvPr id="83" name="Google Shape;83;g2a118f44268_0_0"/>
          <p:cNvSpPr txBox="1"/>
          <p:nvPr>
            <p:ph idx="1" type="body"/>
          </p:nvPr>
        </p:nvSpPr>
        <p:spPr>
          <a:xfrm>
            <a:off x="457200" y="926750"/>
            <a:ext cx="82173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All main things you need to now to work on RL tasks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Easy theory, main concept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Implement DQN and PPO algorithms in pytorch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How to use popular frameworks (rllib, sb3)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How to design RL environment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How to analyse results and how to tune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Exploration \ exploitation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Unity MLAgents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118f44268_0_121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Policy discrete actions</a:t>
            </a:r>
            <a:endParaRPr/>
          </a:p>
        </p:txBody>
      </p:sp>
      <p:pic>
        <p:nvPicPr>
          <p:cNvPr id="217" name="Google Shape;217;g2a118f44268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2800"/>
            <a:ext cx="8839199" cy="4166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118f44268_0_128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actions</a:t>
            </a:r>
            <a:endParaRPr/>
          </a:p>
        </p:txBody>
      </p:sp>
      <p:sp>
        <p:nvSpPr>
          <p:cNvPr id="224" name="Google Shape;224;g2a118f44268_0_128"/>
          <p:cNvSpPr txBox="1"/>
          <p:nvPr>
            <p:ph idx="1" type="body"/>
          </p:nvPr>
        </p:nvSpPr>
        <p:spPr>
          <a:xfrm>
            <a:off x="457200" y="926757"/>
            <a:ext cx="82173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g2a118f44268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9783"/>
            <a:ext cx="9143999" cy="396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118f44268_0_149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Bellman Equation</a:t>
            </a:r>
            <a:endParaRPr/>
          </a:p>
        </p:txBody>
      </p:sp>
      <p:pic>
        <p:nvPicPr>
          <p:cNvPr id="232" name="Google Shape;232;g2a118f44268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25" y="903813"/>
            <a:ext cx="783907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118f44268_0_135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 function</a:t>
            </a:r>
            <a:endParaRPr/>
          </a:p>
        </p:txBody>
      </p:sp>
      <p:sp>
        <p:nvSpPr>
          <p:cNvPr id="239" name="Google Shape;239;g2a118f44268_0_135"/>
          <p:cNvSpPr txBox="1"/>
          <p:nvPr>
            <p:ph idx="1" type="body"/>
          </p:nvPr>
        </p:nvSpPr>
        <p:spPr>
          <a:xfrm>
            <a:off x="457200" y="926757"/>
            <a:ext cx="82173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g2a118f44268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2619"/>
            <a:ext cx="9144000" cy="395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118f44268_0_142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Bellman Equation</a:t>
            </a:r>
            <a:endParaRPr/>
          </a:p>
        </p:txBody>
      </p:sp>
      <p:sp>
        <p:nvSpPr>
          <p:cNvPr id="247" name="Google Shape;247;g2a118f44268_0_142"/>
          <p:cNvSpPr txBox="1"/>
          <p:nvPr>
            <p:ph idx="1" type="body"/>
          </p:nvPr>
        </p:nvSpPr>
        <p:spPr>
          <a:xfrm>
            <a:off x="457200" y="926757"/>
            <a:ext cx="82173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g2a118f44268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529"/>
            <a:ext cx="9144000" cy="3580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118f44268_0_156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 value and q functions</a:t>
            </a:r>
            <a:endParaRPr/>
          </a:p>
        </p:txBody>
      </p:sp>
      <p:pic>
        <p:nvPicPr>
          <p:cNvPr id="255" name="Google Shape;255;g2a118f44268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2800"/>
            <a:ext cx="8839199" cy="3680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118f44268_0_163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 policy</a:t>
            </a:r>
            <a:endParaRPr/>
          </a:p>
        </p:txBody>
      </p:sp>
      <p:pic>
        <p:nvPicPr>
          <p:cNvPr id="262" name="Google Shape;262;g2a118f44268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2800"/>
            <a:ext cx="8839199" cy="36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118f44268_0_170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Policy optimization</a:t>
            </a:r>
            <a:endParaRPr/>
          </a:p>
        </p:txBody>
      </p:sp>
      <p:pic>
        <p:nvPicPr>
          <p:cNvPr id="269" name="Google Shape;269;g2a118f44268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63" y="1338263"/>
            <a:ext cx="700087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a118f44268_0_170"/>
          <p:cNvSpPr/>
          <p:nvPr/>
        </p:nvSpPr>
        <p:spPr>
          <a:xfrm>
            <a:off x="2447325" y="2753600"/>
            <a:ext cx="1985100" cy="377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118f44268_0_178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Q-Learning</a:t>
            </a:r>
            <a:endParaRPr/>
          </a:p>
        </p:txBody>
      </p:sp>
      <p:pic>
        <p:nvPicPr>
          <p:cNvPr id="277" name="Google Shape;277;g2a118f44268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3275"/>
            <a:ext cx="74104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a118f44268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39175"/>
            <a:ext cx="73533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118f44268_0_187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Q-Learning</a:t>
            </a:r>
            <a:endParaRPr/>
          </a:p>
        </p:txBody>
      </p:sp>
      <p:pic>
        <p:nvPicPr>
          <p:cNvPr id="285" name="Google Shape;285;g2a118f44268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2" y="973552"/>
            <a:ext cx="8758300" cy="16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a118f44268_0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698" y="3197375"/>
            <a:ext cx="6365099" cy="17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For today:</a:t>
            </a:r>
            <a:endParaRPr/>
          </a:p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457200" y="926757"/>
            <a:ext cx="8217242" cy="3667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1. Introduction to Reinforcement Learning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- Base definition and problem statement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- Main training \ play loop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- Examples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- Overview of algorithms taxonomy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2. Deep Q Network (DQN) algorithm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- of-policy methods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- implementation from scratch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- experiments with classic toy problems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- analyse performance and training results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- neural network structure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118f44268_0_212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Q-Learning</a:t>
            </a:r>
            <a:endParaRPr/>
          </a:p>
        </p:txBody>
      </p:sp>
      <p:pic>
        <p:nvPicPr>
          <p:cNvPr id="293" name="Google Shape;293;g2a118f44268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8538"/>
            <a:ext cx="8839199" cy="3357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118f44268_0_194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Reinforcement Learning</a:t>
            </a:r>
            <a:endParaRPr/>
          </a:p>
        </p:txBody>
      </p:sp>
      <p:pic>
        <p:nvPicPr>
          <p:cNvPr id="300" name="Google Shape;300;g2a118f44268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90" y="677825"/>
            <a:ext cx="8195512" cy="441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118f44268_0_241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Reinforcement Learning</a:t>
            </a:r>
            <a:endParaRPr/>
          </a:p>
        </p:txBody>
      </p:sp>
      <p:sp>
        <p:nvSpPr>
          <p:cNvPr id="307" name="Google Shape;307;g2a118f44268_0_241"/>
          <p:cNvSpPr txBox="1"/>
          <p:nvPr>
            <p:ph idx="1" type="body"/>
          </p:nvPr>
        </p:nvSpPr>
        <p:spPr>
          <a:xfrm>
            <a:off x="129075" y="656057"/>
            <a:ext cx="82173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Use Neural Network as Function Approximation</a:t>
            </a:r>
            <a:endParaRPr/>
          </a:p>
        </p:txBody>
      </p:sp>
      <p:pic>
        <p:nvPicPr>
          <p:cNvPr id="308" name="Google Shape;308;g2a118f44268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201" y="1126050"/>
            <a:ext cx="6037174" cy="39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118f44268_0_200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Reinforcement Learning</a:t>
            </a:r>
            <a:endParaRPr/>
          </a:p>
        </p:txBody>
      </p:sp>
      <p:sp>
        <p:nvSpPr>
          <p:cNvPr id="315" name="Google Shape;315;g2a118f44268_0_200"/>
          <p:cNvSpPr txBox="1"/>
          <p:nvPr>
            <p:ph idx="1" type="body"/>
          </p:nvPr>
        </p:nvSpPr>
        <p:spPr>
          <a:xfrm>
            <a:off x="4947300" y="4599325"/>
            <a:ext cx="4196700" cy="4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018"/>
              <a:buNone/>
            </a:pPr>
            <a:r>
              <a:rPr lang="en-US" sz="1020" u="sng">
                <a:solidFill>
                  <a:schemeClr val="hlink"/>
                </a:solidFill>
                <a:hlinkClick r:id="rId3"/>
              </a:rPr>
              <a:t>https://spinningup.openai.com/en/latest/spinningup/rl_intro.html</a:t>
            </a:r>
            <a:endParaRPr sz="102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018"/>
              <a:buNone/>
            </a:pPr>
            <a:r>
              <a:rPr lang="en-US" sz="1020"/>
              <a:t>https://spinningup.openai.com/en/latest/spinningup/rl_intro2.html</a:t>
            </a:r>
            <a:endParaRPr sz="1020"/>
          </a:p>
        </p:txBody>
      </p:sp>
      <p:sp>
        <p:nvSpPr>
          <p:cNvPr id="316" name="Google Shape;316;g2a118f44268_0_200"/>
          <p:cNvSpPr txBox="1"/>
          <p:nvPr>
            <p:ph idx="1" type="body"/>
          </p:nvPr>
        </p:nvSpPr>
        <p:spPr>
          <a:xfrm>
            <a:off x="0" y="582105"/>
            <a:ext cx="8217300" cy="9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Taxonomy</a:t>
            </a:r>
            <a:endParaRPr/>
          </a:p>
        </p:txBody>
      </p:sp>
      <p:pic>
        <p:nvPicPr>
          <p:cNvPr id="317" name="Google Shape;317;g2a118f44268_0_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600" y="1176175"/>
            <a:ext cx="6181124" cy="3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a118f44268_0_200"/>
          <p:cNvSpPr/>
          <p:nvPr/>
        </p:nvSpPr>
        <p:spPr>
          <a:xfrm>
            <a:off x="4268475" y="3089925"/>
            <a:ext cx="885900" cy="352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2a118f44268_0_200"/>
          <p:cNvSpPr/>
          <p:nvPr/>
        </p:nvSpPr>
        <p:spPr>
          <a:xfrm>
            <a:off x="1672750" y="3701700"/>
            <a:ext cx="885900" cy="352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118f44268_0_257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Q Network</a:t>
            </a:r>
            <a:endParaRPr/>
          </a:p>
        </p:txBody>
      </p:sp>
      <p:sp>
        <p:nvSpPr>
          <p:cNvPr id="326" name="Google Shape;326;g2a118f44268_0_257"/>
          <p:cNvSpPr txBox="1"/>
          <p:nvPr>
            <p:ph idx="1" type="body"/>
          </p:nvPr>
        </p:nvSpPr>
        <p:spPr>
          <a:xfrm>
            <a:off x="457200" y="926757"/>
            <a:ext cx="82173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Train a Neural Network to predict Q-Value for the environment.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Input: State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Output: Predicted Q-Function for actions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Take an action with max Q-Value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Loss:</a:t>
            </a:r>
            <a:endParaRPr/>
          </a:p>
        </p:txBody>
      </p:sp>
      <p:pic>
        <p:nvPicPr>
          <p:cNvPr id="327" name="Google Shape;327;g2a118f44268_0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00" y="3101824"/>
            <a:ext cx="8199201" cy="6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118f44268_0_248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Q Network (DQN)</a:t>
            </a:r>
            <a:endParaRPr/>
          </a:p>
        </p:txBody>
      </p:sp>
      <p:sp>
        <p:nvSpPr>
          <p:cNvPr id="334" name="Google Shape;334;g2a118f44268_0_248"/>
          <p:cNvSpPr txBox="1"/>
          <p:nvPr>
            <p:ph idx="1" type="body"/>
          </p:nvPr>
        </p:nvSpPr>
        <p:spPr>
          <a:xfrm>
            <a:off x="5429125" y="4818825"/>
            <a:ext cx="3520800" cy="21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358"/>
              <a:buNone/>
            </a:pPr>
            <a:r>
              <a:rPr lang="en-US" sz="780"/>
              <a:t>https://www.cs.toronto.edu/~vmnih/docs/dqn.pdf</a:t>
            </a:r>
            <a:endParaRPr sz="780"/>
          </a:p>
        </p:txBody>
      </p:sp>
      <p:pic>
        <p:nvPicPr>
          <p:cNvPr id="335" name="Google Shape;335;g2a118f44268_0_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50" y="795862"/>
            <a:ext cx="7018401" cy="35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118f44268_0_83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Materials and good slides</a:t>
            </a:r>
            <a:endParaRPr/>
          </a:p>
        </p:txBody>
      </p:sp>
      <p:sp>
        <p:nvSpPr>
          <p:cNvPr id="342" name="Google Shape;342;g2a118f44268_0_83"/>
          <p:cNvSpPr txBox="1"/>
          <p:nvPr>
            <p:ph idx="1" type="body"/>
          </p:nvPr>
        </p:nvSpPr>
        <p:spPr>
          <a:xfrm>
            <a:off x="457200" y="926757"/>
            <a:ext cx="82173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Levine slides: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https://rail.eecs.berkeley.edu/deeprlcourse/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RL concepts: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https://spinningup.openai.com/en/latest/spinningup/rl_intro.html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Big summary (ru):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https://arxiv.org/pdf/2201.09746</a:t>
            </a:r>
            <a:br>
              <a:rPr lang="en-US"/>
            </a:br>
            <a:r>
              <a:rPr lang="en-US"/>
              <a:t>Pytorch good explanation: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6"/>
              </a:rPr>
              <a:t>https://rail.eecs.berkeley.edu/deeprlcourse/deeprlcourse/static/slides/lec-3.pdf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Q-Learning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7"/>
              </a:rPr>
              <a:t>https://www.cs.toronto.edu/~rgrosse/courses/csc421_2019/slides/lec21.pdf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457200" y="1801258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Thank you for your attention!</a:t>
            </a:r>
            <a:endParaRPr/>
          </a:p>
        </p:txBody>
      </p:sp>
      <p:sp>
        <p:nvSpPr>
          <p:cNvPr id="348" name="Google Shape;348;p49"/>
          <p:cNvSpPr txBox="1"/>
          <p:nvPr>
            <p:ph idx="1" type="body"/>
          </p:nvPr>
        </p:nvSpPr>
        <p:spPr>
          <a:xfrm>
            <a:off x="457200" y="2578684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US"/>
              <a:t>www.ifmo.ru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118f44268_0_62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RL</a:t>
            </a:r>
            <a:endParaRPr/>
          </a:p>
        </p:txBody>
      </p:sp>
      <p:pic>
        <p:nvPicPr>
          <p:cNvPr id="96" name="Google Shape;96;g2a118f44268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448" y="876550"/>
            <a:ext cx="5864201" cy="426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118f44268_0_10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Difference to Supervised learning</a:t>
            </a:r>
            <a:endParaRPr/>
          </a:p>
        </p:txBody>
      </p:sp>
      <p:pic>
        <p:nvPicPr>
          <p:cNvPr id="103" name="Google Shape;103;g2a118f4426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24" y="718475"/>
            <a:ext cx="7581000" cy="43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118f44268_0_235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RL and MDP</a:t>
            </a:r>
            <a:endParaRPr/>
          </a:p>
        </p:txBody>
      </p:sp>
      <p:sp>
        <p:nvSpPr>
          <p:cNvPr id="110" name="Google Shape;110;g2a118f44268_0_235"/>
          <p:cNvSpPr txBox="1"/>
          <p:nvPr>
            <p:ph idx="1" type="body"/>
          </p:nvPr>
        </p:nvSpPr>
        <p:spPr>
          <a:xfrm>
            <a:off x="457200" y="926757"/>
            <a:ext cx="8217300" cy="36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Reinforcement learning is actually based on Markov Decision Process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118f44268_0_47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Markov Decision Process (MDP)</a:t>
            </a:r>
            <a:endParaRPr/>
          </a:p>
        </p:txBody>
      </p:sp>
      <p:pic>
        <p:nvPicPr>
          <p:cNvPr id="117" name="Google Shape;117;g2a118f44268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2800"/>
            <a:ext cx="6367245" cy="4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118f44268_0_68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MDP example</a:t>
            </a:r>
            <a:endParaRPr/>
          </a:p>
        </p:txBody>
      </p:sp>
      <p:pic>
        <p:nvPicPr>
          <p:cNvPr id="124" name="Google Shape;124;g2a118f44268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084525"/>
            <a:ext cx="8839199" cy="323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118f44268_0_56"/>
          <p:cNvSpPr txBox="1"/>
          <p:nvPr>
            <p:ph type="title"/>
          </p:nvPr>
        </p:nvSpPr>
        <p:spPr>
          <a:xfrm>
            <a:off x="-1" y="0"/>
            <a:ext cx="86745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Markov Reward Process</a:t>
            </a:r>
            <a:endParaRPr/>
          </a:p>
        </p:txBody>
      </p:sp>
      <p:pic>
        <p:nvPicPr>
          <p:cNvPr id="131" name="Google Shape;131;g2a118f44268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3050"/>
            <a:ext cx="8839199" cy="406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">
  <a:themeElements>
    <a:clrScheme name="Серая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over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</cp:coreProperties>
</file>